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860" r:id="rId3"/>
    <p:sldId id="861" r:id="rId4"/>
    <p:sldId id="862" r:id="rId5"/>
    <p:sldId id="863" r:id="rId6"/>
    <p:sldId id="864" r:id="rId7"/>
    <p:sldId id="865" r:id="rId8"/>
    <p:sldId id="866" r:id="rId9"/>
    <p:sldId id="867" r:id="rId10"/>
    <p:sldId id="868" r:id="rId11"/>
    <p:sldId id="86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908720"/>
            <a:ext cx="11567000" cy="5256584"/>
          </a:xfrm>
          <a:prstGeom prst="rect">
            <a:avLst/>
          </a:prstGeom>
        </p:spPr>
      </p:pic>
      <p:pic>
        <p:nvPicPr>
          <p:cNvPr id="7" name="译文.eps" descr="id:2147487336;FounderCES"/>
          <p:cNvPicPr/>
          <p:nvPr/>
        </p:nvPicPr>
        <p:blipFill>
          <a:blip r:embed="rId3"/>
          <a:stretch>
            <a:fillRect/>
          </a:stretch>
        </p:blipFill>
        <p:spPr>
          <a:xfrm>
            <a:off x="593720" y="4009527"/>
            <a:ext cx="1224136" cy="378439"/>
          </a:xfrm>
          <a:prstGeom prst="rect">
            <a:avLst/>
          </a:prstGeom>
        </p:spPr>
      </p:pic>
      <p:pic>
        <p:nvPicPr>
          <p:cNvPr id="9" name="图片 8"/>
          <p:cNvPicPr>
            <a:picLocks noChangeAspect="1"/>
          </p:cNvPicPr>
          <p:nvPr/>
        </p:nvPicPr>
        <p:blipFill>
          <a:blip r:embed="rId4"/>
          <a:stretch>
            <a:fillRect/>
          </a:stretch>
        </p:blipFill>
        <p:spPr>
          <a:xfrm>
            <a:off x="364633" y="826412"/>
            <a:ext cx="2850254" cy="553993"/>
          </a:xfrm>
          <a:prstGeom prst="rect">
            <a:avLst/>
          </a:prstGeom>
        </p:spPr>
      </p:pic>
      <p:sp>
        <p:nvSpPr>
          <p:cNvPr id="11" name="内容占位符 1"/>
          <p:cNvSpPr>
            <a:spLocks noGrp="1"/>
          </p:cNvSpPr>
          <p:nvPr>
            <p:ph idx="1"/>
          </p:nvPr>
        </p:nvSpPr>
        <p:spPr>
          <a:xfrm>
            <a:off x="360854" y="1371553"/>
            <a:ext cx="11485848" cy="248574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in all, by proper giving, you can gain purpose, meaning and happiness—all of the things that people look for in life but are so hard to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
          <p:cNvSpPr txBox="1">
            <a:spLocks/>
          </p:cNvSpPr>
          <p:nvPr/>
        </p:nvSpPr>
        <p:spPr bwMode="auto">
          <a:xfrm>
            <a:off x="397049" y="3685138"/>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总而言之</a:t>
            </a:r>
            <a:r>
              <a:rPr lang="zh-CN" altLang="zh-CN">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通过恰当的给予</a:t>
            </a:r>
            <a:r>
              <a:rPr lang="zh-CN" altLang="zh-CN">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你就能获得目标、</a:t>
            </a:r>
            <a:r>
              <a:rPr lang="zh-CN" altLang="zh-CN" spc="-100">
                <a:latin typeface="Times New Roman" panose="02020603050405020304" pitchFamily="18" charset="0"/>
                <a:ea typeface="楷体" panose="02010609060101010101" pitchFamily="49" charset="-122"/>
                <a:cs typeface="Times New Roman" panose="02020603050405020304" pitchFamily="18" charset="0"/>
              </a:rPr>
              <a:t>意义</a:t>
            </a:r>
            <a:r>
              <a:rPr lang="zh-CN" altLang="zh-CN" spc="-100" smtClean="0">
                <a:latin typeface="Times New Roman" panose="02020603050405020304" pitchFamily="18" charset="0"/>
                <a:ea typeface="楷体" panose="02010609060101010101" pitchFamily="49" charset="-122"/>
                <a:cs typeface="Times New Roman" panose="02020603050405020304" pitchFamily="18" charset="0"/>
              </a:rPr>
              <a:t>与幸福</a:t>
            </a:r>
            <a:r>
              <a:rPr lang="en-US" altLang="zh-CN" spc="-100">
                <a:latin typeface="Times New Roman" panose="02020603050405020304" pitchFamily="18" charset="0"/>
                <a:ea typeface="楷体" panose="02010609060101010101" pitchFamily="49" charset="-122"/>
              </a:rPr>
              <a:t>——</a:t>
            </a:r>
            <a:r>
              <a:rPr lang="zh-CN" altLang="zh-CN" spc="-100">
                <a:latin typeface="Times New Roman" panose="02020603050405020304" pitchFamily="18" charset="0"/>
                <a:ea typeface="楷体" panose="02010609060101010101" pitchFamily="49" charset="-122"/>
                <a:cs typeface="Times New Roman" panose="02020603050405020304" pitchFamily="18" charset="0"/>
              </a:rPr>
              <a:t>这些正是人们毕生所求却难以觅得</a:t>
            </a:r>
            <a:r>
              <a:rPr lang="zh-CN" altLang="zh-CN" spc="-100" smtClean="0">
                <a:latin typeface="Times New Roman" panose="02020603050405020304" pitchFamily="18" charset="0"/>
                <a:ea typeface="楷体" panose="02010609060101010101" pitchFamily="49" charset="-122"/>
                <a:cs typeface="Times New Roman" panose="02020603050405020304" pitchFamily="18" charset="0"/>
              </a:rPr>
              <a:t>的东西</a:t>
            </a:r>
            <a:r>
              <a:rPr lang="zh-CN" altLang="zh-CN" spc="-100">
                <a:latin typeface="Times New Roman" panose="02020603050405020304" pitchFamily="18" charset="0"/>
                <a:ea typeface="楷体" panose="02010609060101010101" pitchFamily="49" charset="-122"/>
                <a:cs typeface="Times New Roman" panose="02020603050405020304" pitchFamily="18" charset="0"/>
              </a:rPr>
              <a:t>。</a:t>
            </a:r>
            <a:endParaRPr lang="zh-CN" altLang="zh-CN"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5942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5998" y="980728"/>
            <a:ext cx="11567000" cy="2657331"/>
          </a:xfrm>
          <a:prstGeom prst="rect">
            <a:avLst/>
          </a:prstGeom>
        </p:spPr>
      </p:pic>
      <p:pic>
        <p:nvPicPr>
          <p:cNvPr id="8" name="分析.eps" descr="id:2147487343;FounderCES"/>
          <p:cNvPicPr/>
          <p:nvPr/>
        </p:nvPicPr>
        <p:blipFill>
          <a:blip r:embed="rId3"/>
          <a:stretch>
            <a:fillRect/>
          </a:stretch>
        </p:blipFill>
        <p:spPr>
          <a:xfrm>
            <a:off x="533338" y="1386898"/>
            <a:ext cx="1250325" cy="386536"/>
          </a:xfrm>
          <a:prstGeom prst="rect">
            <a:avLst/>
          </a:prstGeom>
        </p:spPr>
      </p:pic>
      <p:sp>
        <p:nvSpPr>
          <p:cNvPr id="13" name="内容占位符 1"/>
          <p:cNvSpPr txBox="1">
            <a:spLocks/>
          </p:cNvSpPr>
          <p:nvPr/>
        </p:nvSpPr>
        <p:spPr bwMode="auto">
          <a:xfrm>
            <a:off x="406574" y="1052736"/>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proper giving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是介词短语作方式状语。破折号后</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是同位语结构，对前面的</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“purpose, meaning and happiness</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补充说明。</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11167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81672" y="647978"/>
            <a:ext cx="10627066" cy="1388317"/>
          </a:xfrm>
          <a:prstGeom prst="rect">
            <a:avLst/>
          </a:prstGeom>
        </p:spPr>
      </p:pic>
      <p:pic>
        <p:nvPicPr>
          <p:cNvPr id="4" name="新趋势题型-4字.eps" descr="id:2147500408;FounderCES"/>
          <p:cNvPicPr/>
          <p:nvPr/>
        </p:nvPicPr>
        <p:blipFill>
          <a:blip r:embed="rId3"/>
          <a:stretch>
            <a:fillRect/>
          </a:stretch>
        </p:blipFill>
        <p:spPr>
          <a:xfrm>
            <a:off x="3368046" y="2206633"/>
            <a:ext cx="4896544" cy="589310"/>
          </a:xfrm>
          <a:prstGeom prst="rect">
            <a:avLst/>
          </a:prstGeom>
        </p:spPr>
      </p:pic>
      <p:sp>
        <p:nvSpPr>
          <p:cNvPr id="5" name="内容占位符 1"/>
          <p:cNvSpPr txBox="1">
            <a:spLocks/>
          </p:cNvSpPr>
          <p:nvPr/>
        </p:nvSpPr>
        <p:spPr bwMode="auto">
          <a:xfrm>
            <a:off x="586022" y="2028904"/>
            <a:ext cx="1148584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信息还原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550590" y="2980412"/>
            <a:ext cx="3024336" cy="790377"/>
          </a:xfrm>
          <a:prstGeom prst="rect">
            <a:avLst/>
          </a:prstGeom>
        </p:spPr>
      </p:pic>
      <p:sp>
        <p:nvSpPr>
          <p:cNvPr id="8" name="内容占位符 1"/>
          <p:cNvSpPr>
            <a:spLocks noGrp="1"/>
          </p:cNvSpPr>
          <p:nvPr>
            <p:ph idx="1"/>
          </p:nvPr>
        </p:nvSpPr>
        <p:spPr>
          <a:xfrm>
            <a:off x="360854" y="2924944"/>
            <a:ext cx="11485848" cy="1649169"/>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介绍了通过帮助他人来获得幸福的秘诀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并提供了一些具体的建议</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2227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lvl="0" indent="715963" algn="ct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Secret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Happiness</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ere’s a Chinese saying that goes, “If you want happiness for an hour, take a nap</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小睡</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you want happiness for a day, go fish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 If you want happiness for a year, become wealthy by chance.</a:t>
            </a:r>
            <a:endParaRPr lang="zh-CN" altLang="en-US"/>
          </a:p>
        </p:txBody>
      </p:sp>
    </p:spTree>
    <p:extLst>
      <p:ext uri="{BB962C8B-B14F-4D97-AF65-F5344CB8AC3E}">
        <p14:creationId xmlns:p14="http://schemas.microsoft.com/office/powerpoint/2010/main" val="1634404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954107"/>
          </a:xfrm>
        </p:spPr>
        <p:txBody>
          <a:bodyPr/>
          <a:lstStyle/>
          <a:p>
            <a:pPr hangingPunct="0">
              <a:lnSpc>
                <a:spcPct val="140000"/>
              </a:lnSpc>
              <a:spcAft>
                <a:spcPts val="0"/>
              </a:spcAft>
            </a:pP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Helping others by giving may be the secret to a happy, healthy life. The more you give, the more you’ll gain. The key is to find a method that works for you. </a:t>
            </a:r>
            <a:r>
              <a:rPr lang="en-US"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000" u="sng">
                <a:solidFill>
                  <a:prstClr val="whit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nvPr>
        </p:nvGraphicFramePr>
        <p:xfrm>
          <a:off x="406574" y="1621904"/>
          <a:ext cx="11377264" cy="2743200"/>
        </p:xfrm>
        <a:graphic>
          <a:graphicData uri="http://schemas.openxmlformats.org/drawingml/2006/table">
            <a:tbl>
              <a:tblPr firstRow="1" firstCol="1" bandRow="1"/>
              <a:tblGrid>
                <a:gridCol w="11377264">
                  <a:extLst>
                    <a:ext uri="{9D8B030D-6E8A-4147-A177-3AD203B41FA5}">
                      <a16:colId xmlns:a16="http://schemas.microsoft.com/office/drawing/2014/main" val="2805997666"/>
                    </a:ext>
                  </a:extLst>
                </a:gridCol>
              </a:tblGrid>
              <a:tr h="1933488">
                <a:tc>
                  <a:txBody>
                    <a:bodyPr/>
                    <a:lstStyle/>
                    <a:p>
                      <a:pPr algn="just" hangingPunct="0">
                        <a:lnSpc>
                          <a:spcPct val="150000"/>
                        </a:lnSpc>
                        <a:spcAft>
                          <a:spcPts val="0"/>
                        </a:spcAf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Don’t forget about yourself.</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Here is some advice that you can take.</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You can give some of this time to help others.</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If you want happiness for a lifetime, help somebody.</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But sometimes you are not sure where money is going.</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0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 Your giving should not be from orders but come out of love.</a:t>
                      </a:r>
                      <a:endParaRPr lang="zh-CN" sz="20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03098"/>
                  </a:ext>
                </a:extLst>
              </a:tr>
            </a:tbl>
          </a:graphicData>
        </a:graphic>
      </p:graphicFrame>
      <p:sp>
        <p:nvSpPr>
          <p:cNvPr id="4" name="矩形 3"/>
          <p:cNvSpPr/>
          <p:nvPr/>
        </p:nvSpPr>
        <p:spPr>
          <a:xfrm>
            <a:off x="605346" y="688941"/>
            <a:ext cx="370614" cy="523220"/>
          </a:xfrm>
          <a:prstGeom prst="rect">
            <a:avLst/>
          </a:prstGeom>
        </p:spPr>
        <p:txBody>
          <a:bodyPr wrap="none">
            <a:spAutoFit/>
          </a:bodyPr>
          <a:lstStyle/>
          <a:p>
            <a:pPr>
              <a:lnSpc>
                <a:spcPct val="140000"/>
              </a:lnSpc>
            </a:pPr>
            <a:r>
              <a:rPr lang="en-US" altLang="zh-CN" sz="2000"/>
              <a:t>D</a:t>
            </a:r>
            <a:endParaRPr lang="zh-CN" altLang="en-US" sz="2000"/>
          </a:p>
        </p:txBody>
      </p:sp>
      <p:sp>
        <p:nvSpPr>
          <p:cNvPr id="5" name="矩形 4"/>
          <p:cNvSpPr/>
          <p:nvPr/>
        </p:nvSpPr>
        <p:spPr>
          <a:xfrm>
            <a:off x="6103778" y="1125586"/>
            <a:ext cx="356188" cy="523220"/>
          </a:xfrm>
          <a:prstGeom prst="rect">
            <a:avLst/>
          </a:prstGeom>
        </p:spPr>
        <p:txBody>
          <a:bodyPr wrap="none">
            <a:spAutoFit/>
          </a:bodyPr>
          <a:lstStyle/>
          <a:p>
            <a:pPr>
              <a:lnSpc>
                <a:spcPct val="140000"/>
              </a:lnSpc>
            </a:pPr>
            <a:r>
              <a:rPr lang="en-US" altLang="zh-CN" sz="2000" smtClean="0"/>
              <a:t>B</a:t>
            </a:r>
            <a:endParaRPr lang="zh-CN" altLang="en-US" sz="2000"/>
          </a:p>
        </p:txBody>
      </p:sp>
      <p:sp>
        <p:nvSpPr>
          <p:cNvPr id="6" name="内容占位符 2"/>
          <p:cNvSpPr txBox="1">
            <a:spLocks/>
          </p:cNvSpPr>
          <p:nvPr/>
        </p:nvSpPr>
        <p:spPr bwMode="auto">
          <a:xfrm>
            <a:off x="360854" y="4397975"/>
            <a:ext cx="11485848" cy="1334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000" smtClean="0">
                <a:solidFill>
                  <a:srgbClr val="00B0F0"/>
                </a:solidFill>
                <a:cs typeface="Times New Roman"/>
              </a:rPr>
              <a:t>1. </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根据设空处前三句排比句</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want happiness for... If you want happiness for... If you want happiness for...”</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smtClean="0">
                <a:solidFill>
                  <a:srgbClr val="FF0000"/>
                </a:solidFill>
                <a:latin typeface="+mj-ea"/>
                <a:ea typeface="+mj-ea"/>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如果你想获得一生的幸福，帮助别人</a:t>
            </a:r>
            <a:r>
              <a:rPr lang="en-US" altLang="zh-CN" sz="2000" b="1" smtClean="0">
                <a:solidFill>
                  <a:srgbClr val="FF0000"/>
                </a:solidFill>
                <a:latin typeface="+mj-ea"/>
                <a:ea typeface="+mj-ea"/>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与上文形成排比句。并且与下文</a:t>
            </a:r>
            <a:r>
              <a:rPr lang="en-US" altLang="zh-CN" sz="2000" b="1" smtClean="0">
                <a:solidFill>
                  <a:srgbClr val="FF0000"/>
                </a:solidFill>
                <a:latin typeface="+mj-ea"/>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帮助他人是获得幸福生活的秘诀</a:t>
            </a:r>
            <a:r>
              <a:rPr lang="en-US" altLang="zh-CN" sz="2000" b="1" smtClean="0">
                <a:solidFill>
                  <a:srgbClr val="FF0000"/>
                </a:solidFill>
                <a:latin typeface="+mj-ea"/>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相呼应。故选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5680604"/>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000" smtClean="0">
                <a:solidFill>
                  <a:srgbClr val="00B0F0"/>
                </a:solidFill>
                <a:cs typeface="Times New Roman"/>
              </a:rPr>
              <a:t>2. </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根据下文中的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“Find your love.”“Give your time.”“Be active.”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等小标题可知，接下来的内容是具体的建议。因此，</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000" b="1" smtClean="0">
                <a:solidFill>
                  <a:srgbClr val="FF0000"/>
                </a:solidFill>
                <a:latin typeface="+mj-ea"/>
                <a:ea typeface="+mj-ea"/>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这里有一些你可以采纳的建议</a:t>
            </a:r>
            <a:r>
              <a:rPr lang="en-US" altLang="zh-CN" sz="2000" b="1" smtClean="0">
                <a:solidFill>
                  <a:srgbClr val="FF0000"/>
                </a:solidFill>
                <a:latin typeface="+mj-ea"/>
                <a:ea typeface="+mj-ea"/>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6978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02990"/>
            <a:ext cx="11485848" cy="1069332"/>
          </a:xfrm>
        </p:spPr>
        <p:txBody>
          <a:bodyPr/>
          <a:lstStyle/>
          <a:p>
            <a:pPr indent="723900" hangingPunct="0">
              <a:lnSpc>
                <a:spcPct val="140000"/>
              </a:lnSpc>
              <a:spcAft>
                <a:spcPts val="0"/>
              </a:spcAft>
            </a:pP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might feel bad if you are doing something you don’t like. You will feel great when you put your love into giving</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14542" y="707320"/>
            <a:ext cx="372218" cy="609398"/>
          </a:xfrm>
          <a:prstGeom prst="rect">
            <a:avLst/>
          </a:prstGeom>
        </p:spPr>
        <p:txBody>
          <a:bodyPr wrap="none">
            <a:spAutoFit/>
          </a:bodyPr>
          <a:lstStyle/>
          <a:p>
            <a:pPr>
              <a:lnSpc>
                <a:spcPct val="140000"/>
              </a:lnSpc>
            </a:pPr>
            <a:r>
              <a:rPr lang="en-US" altLang="zh-CN" sz="2400" smtClean="0"/>
              <a:t>F</a:t>
            </a:r>
            <a:endParaRPr lang="zh-CN" altLang="en-US" sz="2400"/>
          </a:p>
        </p:txBody>
      </p:sp>
      <p:graphicFrame>
        <p:nvGraphicFramePr>
          <p:cNvPr id="4" name="表格 3"/>
          <p:cNvGraphicFramePr>
            <a:graphicFrameLocks noGrp="1"/>
          </p:cNvGraphicFramePr>
          <p:nvPr>
            <p:extLst/>
          </p:nvPr>
        </p:nvGraphicFramePr>
        <p:xfrm>
          <a:off x="406574" y="1815936"/>
          <a:ext cx="11377264" cy="3226118"/>
        </p:xfrm>
        <a:graphic>
          <a:graphicData uri="http://schemas.openxmlformats.org/drawingml/2006/table">
            <a:tbl>
              <a:tblPr firstRow="1" firstCol="1" bandRow="1"/>
              <a:tblGrid>
                <a:gridCol w="11377264">
                  <a:extLst>
                    <a:ext uri="{9D8B030D-6E8A-4147-A177-3AD203B41FA5}">
                      <a16:colId xmlns:a16="http://schemas.microsoft.com/office/drawing/2014/main" val="2805997666"/>
                    </a:ext>
                  </a:extLst>
                </a:gridCol>
              </a:tblGrid>
              <a:tr h="1933488">
                <a:tc>
                  <a:txBody>
                    <a:bodyPr/>
                    <a:lstStyle/>
                    <a:p>
                      <a:pPr algn="just"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Don’t forget about yourself.</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Here is some advice that you can take.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You can give some of this time to help others.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If you want happiness for a lifetime, help somebody.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But sometimes you are not sure where money is going.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 Your giving should not be from orders but come out of love.</a:t>
                      </a:r>
                      <a:endParaRPr lang="zh-CN"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03098"/>
                  </a:ext>
                </a:extLst>
              </a:tr>
            </a:tbl>
          </a:graphicData>
        </a:graphic>
      </p:graphicFrame>
      <p:sp>
        <p:nvSpPr>
          <p:cNvPr id="5" name="内容占位符 2"/>
          <p:cNvSpPr txBox="1">
            <a:spLocks/>
          </p:cNvSpPr>
          <p:nvPr/>
        </p:nvSpPr>
        <p:spPr bwMode="auto">
          <a:xfrm>
            <a:off x="360854" y="5043553"/>
            <a:ext cx="11485848"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根据第二段中的小标题</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“Find your love”</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will feel great when you put your love into giving.”</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a:t>
            </a:r>
            <a:r>
              <a:rPr lang="zh-CN" altLang="zh-CN" sz="24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段强调的是将爱融入给予的重要性。因此，</a:t>
            </a:r>
            <a:r>
              <a:rPr lang="en-US" altLang="zh-CN" sz="24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4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400" b="1" spc="-100" smtClean="0">
                <a:solidFill>
                  <a:srgbClr val="FF0000"/>
                </a:solidFill>
                <a:latin typeface="+mj-ea"/>
                <a:ea typeface="+mj-ea"/>
                <a:cs typeface="Times New Roman" panose="02020603050405020304" pitchFamily="18" charset="0"/>
              </a:rPr>
              <a:t>“</a:t>
            </a:r>
            <a:r>
              <a:rPr lang="zh-CN" altLang="zh-CN" sz="24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你的给予不应该来自命令，而是出于爱</a:t>
            </a:r>
            <a:r>
              <a:rPr lang="en-US" altLang="zh-CN" sz="2400" b="1" spc="-100" smtClean="0">
                <a:solidFill>
                  <a:srgbClr val="FF0000"/>
                </a:solidFill>
                <a:latin typeface="+mj-ea"/>
                <a:ea typeface="+mj-ea"/>
                <a:cs typeface="Times New Roman" panose="02020603050405020304" pitchFamily="18" charset="0"/>
              </a:rPr>
              <a:t>”</a:t>
            </a:r>
            <a:r>
              <a:rPr lang="zh-CN" altLang="zh-CN" sz="24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4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4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51738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1555041"/>
          </a:xfrm>
        </p:spPr>
        <p:txBody>
          <a:bodyPr/>
          <a:lstStyle/>
          <a:p>
            <a:pPr indent="723900" algn="dist" hangingPunct="0">
              <a:lnSpc>
                <a:spcPct val="14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gift of time is often more valuable to the receiver, and more satisfying to the giver, than money. People don’t all have the same amount of money, but everyone has time</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be just a few hours a day, or a few days a year.</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90162" y="1640426"/>
            <a:ext cx="388248" cy="566309"/>
          </a:xfrm>
          <a:prstGeom prst="rect">
            <a:avLst/>
          </a:prstGeom>
        </p:spPr>
        <p:txBody>
          <a:bodyPr wrap="none">
            <a:spAutoFit/>
          </a:bodyPr>
          <a:lstStyle/>
          <a:p>
            <a:pPr>
              <a:lnSpc>
                <a:spcPct val="140000"/>
              </a:lnSpc>
            </a:pPr>
            <a:r>
              <a:rPr lang="en-US" altLang="zh-CN" sz="2200" smtClean="0"/>
              <a:t>C</a:t>
            </a:r>
            <a:endParaRPr lang="zh-CN" altLang="en-US" sz="2200"/>
          </a:p>
        </p:txBody>
      </p:sp>
      <p:graphicFrame>
        <p:nvGraphicFramePr>
          <p:cNvPr id="4" name="表格 3"/>
          <p:cNvGraphicFramePr>
            <a:graphicFrameLocks noGrp="1"/>
          </p:cNvGraphicFramePr>
          <p:nvPr>
            <p:extLst/>
          </p:nvPr>
        </p:nvGraphicFramePr>
        <p:xfrm>
          <a:off x="406574" y="2187612"/>
          <a:ext cx="11377264" cy="2957322"/>
        </p:xfrm>
        <a:graphic>
          <a:graphicData uri="http://schemas.openxmlformats.org/drawingml/2006/table">
            <a:tbl>
              <a:tblPr firstRow="1" firstCol="1" bandRow="1"/>
              <a:tblGrid>
                <a:gridCol w="11377264">
                  <a:extLst>
                    <a:ext uri="{9D8B030D-6E8A-4147-A177-3AD203B41FA5}">
                      <a16:colId xmlns:a16="http://schemas.microsoft.com/office/drawing/2014/main" val="2805997666"/>
                    </a:ext>
                  </a:extLst>
                </a:gridCol>
              </a:tblGrid>
              <a:tr h="1933488">
                <a:tc>
                  <a:txBody>
                    <a:bodyPr/>
                    <a:lstStyle/>
                    <a:p>
                      <a:pPr algn="just" hangingPunct="0">
                        <a:lnSpc>
                          <a:spcPct val="15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Don’t forget about yourself.</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Here is some advice that you can take.</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You can give some of this time to help others.</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If you want happiness for a lifetime, help somebody.</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But sometimes you are not sure where money is going.</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 Your giving should not be from orders but come out of love.</a:t>
                      </a:r>
                      <a:endParaRPr lang="zh-CN" sz="22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03098"/>
                  </a:ext>
                </a:extLst>
              </a:tr>
            </a:tbl>
          </a:graphicData>
        </a:graphic>
      </p:graphicFrame>
      <p:sp>
        <p:nvSpPr>
          <p:cNvPr id="5" name="内容占位符 2"/>
          <p:cNvSpPr txBox="1">
            <a:spLocks/>
          </p:cNvSpPr>
          <p:nvPr/>
        </p:nvSpPr>
        <p:spPr bwMode="auto">
          <a:xfrm>
            <a:off x="360854" y="5136365"/>
            <a:ext cx="11485848" cy="155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can be just a few hours a day, or a few days a year.”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可知，本段讨论的是如何奉献时间。因此，</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smtClean="0">
                <a:solidFill>
                  <a:srgbClr val="FF0000"/>
                </a:solidFill>
                <a:latin typeface="+mj-ea"/>
                <a:ea typeface="+mj-ea"/>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你可以把其中的一部分时间用来帮助别人</a:t>
            </a:r>
            <a:r>
              <a:rPr lang="en-US" altLang="zh-CN" sz="2200" b="1" smtClean="0">
                <a:solidFill>
                  <a:srgbClr val="FF0000"/>
                </a:solidFill>
                <a:latin typeface="+mj-ea"/>
                <a:ea typeface="+mj-ea"/>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7326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2390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every chance to serve your community. You are free to choose what you want to do. Make full use of services that match your values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43794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11616"/>
            <a:ext cx="11485848" cy="1065613"/>
          </a:xfrm>
        </p:spPr>
        <p:txBody>
          <a:bodyPr/>
          <a:lstStyle/>
          <a:p>
            <a:pPr indent="723900" hangingPunct="0">
              <a:lnSpc>
                <a:spcPct val="140000"/>
              </a:lnSpc>
              <a:spcAft>
                <a:spcPts val="0"/>
              </a:spcAft>
            </a:pP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easily get used to selfless giving. When you give, make sure to keep your own needs in mind. You matter, too</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452190" y="709951"/>
            <a:ext cx="407484" cy="609398"/>
          </a:xfrm>
          <a:prstGeom prst="rect">
            <a:avLst/>
          </a:prstGeom>
        </p:spPr>
        <p:txBody>
          <a:bodyPr wrap="none">
            <a:spAutoFit/>
          </a:bodyPr>
          <a:lstStyle/>
          <a:p>
            <a:pPr>
              <a:lnSpc>
                <a:spcPct val="140000"/>
              </a:lnSpc>
            </a:pPr>
            <a:r>
              <a:rPr lang="en-US" altLang="zh-CN" sz="2400" smtClean="0"/>
              <a:t>A</a:t>
            </a:r>
            <a:endParaRPr lang="zh-CN" altLang="en-US" sz="2400"/>
          </a:p>
        </p:txBody>
      </p:sp>
      <p:graphicFrame>
        <p:nvGraphicFramePr>
          <p:cNvPr id="4" name="表格 3"/>
          <p:cNvGraphicFramePr>
            <a:graphicFrameLocks noGrp="1"/>
          </p:cNvGraphicFramePr>
          <p:nvPr>
            <p:extLst/>
          </p:nvPr>
        </p:nvGraphicFramePr>
        <p:xfrm>
          <a:off x="406574" y="1810320"/>
          <a:ext cx="11377264" cy="3058840"/>
        </p:xfrm>
        <a:graphic>
          <a:graphicData uri="http://schemas.openxmlformats.org/drawingml/2006/table">
            <a:tbl>
              <a:tblPr firstRow="1" firstCol="1" bandRow="1"/>
              <a:tblGrid>
                <a:gridCol w="11377264">
                  <a:extLst>
                    <a:ext uri="{9D8B030D-6E8A-4147-A177-3AD203B41FA5}">
                      <a16:colId xmlns:a16="http://schemas.microsoft.com/office/drawing/2014/main" val="2805997666"/>
                    </a:ext>
                  </a:extLst>
                </a:gridCol>
              </a:tblGrid>
              <a:tr h="3058840">
                <a:tc>
                  <a:txBody>
                    <a:bodyPr/>
                    <a:lstStyle/>
                    <a:p>
                      <a:pPr algn="just"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Don’t forget about yourself.</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Here is some advice that you can take.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You can give some of this time to help others.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If you want happiness for a lifetime, help somebody.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But sometimes you are not sure where money is going.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 Your giving should not be from orders but come out of love.</a:t>
                      </a:r>
                      <a:endParaRPr lang="zh-CN" sz="24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861" marR="628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03098"/>
                  </a:ext>
                </a:extLst>
              </a:tr>
            </a:tbl>
          </a:graphicData>
        </a:graphic>
      </p:graphicFrame>
      <p:sp>
        <p:nvSpPr>
          <p:cNvPr id="5" name="内容占位符 2"/>
          <p:cNvSpPr txBox="1">
            <a:spLocks/>
          </p:cNvSpPr>
          <p:nvPr/>
        </p:nvSpPr>
        <p:spPr bwMode="auto">
          <a:xfrm>
            <a:off x="360854" y="4903664"/>
            <a:ext cx="11485848"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400" smtClean="0">
                <a:solidFill>
                  <a:srgbClr val="00B0F0"/>
                </a:solidFill>
                <a:cs typeface="Times New Roman"/>
              </a:rPr>
              <a:t> </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根据第五段中的</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you give, make sure to keep your own needs in mind. You matter, too</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可知，本段强调在帮助他人的同时不要忘记自己。因此，</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400" b="1" smtClean="0">
                <a:solidFill>
                  <a:srgbClr val="FF0000"/>
                </a:solidFill>
                <a:latin typeface="+mn-ea"/>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别忘了你自己</a:t>
            </a:r>
            <a:r>
              <a:rPr lang="en-US" altLang="zh-CN" sz="2400" b="1" smtClean="0">
                <a:solidFill>
                  <a:srgbClr val="FF0000"/>
                </a:solidFill>
                <a:latin typeface="+mn-ea"/>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符合语境，与下文的</a:t>
            </a:r>
            <a:r>
              <a:rPr lang="en-US" altLang="zh-CN" sz="2400" b="1" smtClean="0">
                <a:solidFill>
                  <a:srgbClr val="FF0000"/>
                </a:solidFill>
                <a:latin typeface="+mn-ea"/>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你也重要</a:t>
            </a:r>
            <a:r>
              <a:rPr lang="en-US" altLang="zh-CN" sz="2400" b="1" smtClean="0">
                <a:solidFill>
                  <a:srgbClr val="FF0000"/>
                </a:solidFill>
                <a:latin typeface="+mn-ea"/>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相呼应。故选</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357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239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in all, by proper giving, you can gain purpose, meaning and happiness—all of the things that people look for in life but are so hard to find.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9716667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934</Words>
  <Application>Microsoft Office PowerPoint</Application>
  <PresentationFormat>自定义</PresentationFormat>
  <Paragraphs>51</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2025-09-13T09:23:26Z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